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25"/>
  </p:notesMasterIdLst>
  <p:sldIdLst>
    <p:sldId id="304" r:id="rId2"/>
    <p:sldId id="290" r:id="rId3"/>
    <p:sldId id="279" r:id="rId4"/>
    <p:sldId id="275" r:id="rId5"/>
    <p:sldId id="274" r:id="rId6"/>
    <p:sldId id="297" r:id="rId7"/>
    <p:sldId id="298" r:id="rId8"/>
    <p:sldId id="309" r:id="rId9"/>
    <p:sldId id="277" r:id="rId10"/>
    <p:sldId id="292" r:id="rId11"/>
    <p:sldId id="288" r:id="rId12"/>
    <p:sldId id="306" r:id="rId13"/>
    <p:sldId id="305" r:id="rId14"/>
    <p:sldId id="308" r:id="rId15"/>
    <p:sldId id="264" r:id="rId16"/>
    <p:sldId id="269" r:id="rId17"/>
    <p:sldId id="315" r:id="rId18"/>
    <p:sldId id="316" r:id="rId19"/>
    <p:sldId id="302" r:id="rId20"/>
    <p:sldId id="303" r:id="rId21"/>
    <p:sldId id="299" r:id="rId22"/>
    <p:sldId id="300" r:id="rId23"/>
    <p:sldId id="310" r:id="rId2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9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8" autoAdjust="0"/>
    <p:restoredTop sz="91014" autoAdjust="0"/>
  </p:normalViewPr>
  <p:slideViewPr>
    <p:cSldViewPr snapToGrid="0">
      <p:cViewPr varScale="1">
        <p:scale>
          <a:sx n="106" d="100"/>
          <a:sy n="106" d="100"/>
        </p:scale>
        <p:origin x="-1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B08516-D8DB-45BA-BFD2-039A4BA81CCF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B7D15A-DC4A-4ADC-B0B8-1EDF60A4B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C0F3E7-A998-4FA8-8263-0A16C8B2C9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72C4C-1911-482D-A099-6BC92443BD4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3F509-D634-4196-95EB-C267CF4971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18DF3-3F38-4500-8D27-C2AFA035434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84E6BF-3414-49CD-B004-8D18D88E00A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6760F5-B585-4BF4-B739-8392F696427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313345-3EB0-41CF-9289-498DEBFDCFA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CAD2C3-CDB4-4288-8623-A27D645456C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C0FF27-8413-4C9D-8245-236BEFC1B8A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A9CA5C-D51A-40D3-BB5D-721E7DCF7B1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20BCA2-FAD6-47A5-81EE-3FBEC360F55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19D797-2ACD-48FB-8410-19A4356212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2133B7-7EB6-4AA3-98CB-60079E11CF3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DF9B34-4DBF-42BA-B073-43EF82125A6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497B13-A1FD-4D65-B7CD-8735CF57D91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B3EDA-3951-4F71-B960-397D17CDD6E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5902D-CE1D-44DA-8F56-D84DD5D4D8C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018D94-803D-4665-946D-ED872DF3A5F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60CB29-C464-48C0-A096-C4170BB89E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3FFC-AADA-4F64-BA40-D19C179C5127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B5AC6-F6D2-4DB1-90D7-07693F02A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E95AB-3F77-434E-9CB9-9202C56FB78A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8514-AACE-4713-B9E9-A0795F223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F2F0E-27DD-4127-8BB6-9E2B134F8666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92DEC-3DA6-476A-A9DF-0060E9FD5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15AD6-B843-4A74-843F-CF7EAAEBFDD4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05297-741D-4179-81F6-F46E59B87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FFA08-BFB1-4689-A2DD-55547B5DB852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D8038-DF74-4FC8-9966-27198AE92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2BFF1-001E-45B2-9386-3F07647B095E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8638-53CC-43F1-B829-CD442AD50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74D66-388F-4997-83BF-2EDD07059DCD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FA98-FEA9-4FC3-BFB5-457FC1C94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FBA-B965-4DCA-A6EE-9C666FE79B57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60F35-02B7-4482-A6C4-5ED2E4FA2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C1865-B4F3-4B2F-AFEA-19324CEA60C5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E181F-2CF7-45FD-A92D-59B8F52BD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3C46-62E2-470F-968B-B742130A2405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50ED-3E9E-43EB-8064-4FC9B11D0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838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6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224588"/>
            <a:ext cx="232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DFE4F8-29F6-4E07-B0F9-78AAFC23F74E}" type="datetimeFigureOut">
              <a:rPr lang="ru-RU"/>
              <a:pPr>
                <a:defRPr/>
              </a:pPr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700" y="6224588"/>
            <a:ext cx="471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8" y="6224588"/>
            <a:ext cx="170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D28E5F-6731-4A31-A134-CCDA0D17B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itchFamily="34" charset="0"/>
        </a:defRPr>
      </a:lvl9pPr>
    </p:titleStyle>
    <p:bodyStyle>
      <a:lvl1pPr marL="228600" indent="-182563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hyperlink" Target="https://ru.wikipedia.org/wiki/%D0%A3%D1%81%D0%BF%D0%B5%D0%BD%D1%81%D0%BA%D0%B8%D0%B9_%D1%81%D0%BE%D0%B1%D0%BE%D1%80_(%D0%9C%D0%BE%D1%81%D0%BA%D0%B2%D0%B0)" TargetMode="External"/><Relationship Id="rId4" Type="http://schemas.openxmlformats.org/officeDocument/2006/relationships/hyperlink" Target="https://ru.wikipedia.org/wiki/%D0%A6%D0%B0%D1%80%D1%81%D0%BA%D0%BE%D0%B5_%D0%BC%D0%B5%D1%81%D1%82%D0%B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 flipV="1">
            <a:off x="5097463" y="1341438"/>
            <a:ext cx="2171700" cy="1836737"/>
          </a:xfrm>
        </p:spPr>
        <p:txBody>
          <a:bodyPr/>
          <a:lstStyle/>
          <a:p>
            <a:pPr algn="ctr" eaLnBrk="1" hangingPunct="1"/>
            <a:endParaRPr lang="ru-RU" sz="5400" b="1" smtClean="0">
              <a:solidFill>
                <a:schemeClr val="tx1"/>
              </a:solidFill>
            </a:endParaRPr>
          </a:p>
        </p:txBody>
      </p:sp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42975"/>
            <a:ext cx="28765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344488" y="5732463"/>
            <a:ext cx="348138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>
                <a:latin typeface="Corbel" pitchFamily="34" charset="0"/>
              </a:rPr>
              <a:t>первая половина XVII века </a:t>
            </a:r>
          </a:p>
          <a:p>
            <a:pPr>
              <a:lnSpc>
                <a:spcPct val="90000"/>
              </a:lnSpc>
            </a:pPr>
            <a:r>
              <a:rPr lang="ru-RU" altLang="ru-RU">
                <a:latin typeface="Corbel" pitchFamily="34" charset="0"/>
              </a:rPr>
              <a:t>церковь Рождества Богородицы, </a:t>
            </a:r>
          </a:p>
          <a:p>
            <a:pPr>
              <a:lnSpc>
                <a:spcPct val="90000"/>
              </a:lnSpc>
            </a:pPr>
            <a:r>
              <a:rPr lang="ru-RU" altLang="ru-RU">
                <a:latin typeface="Corbel" pitchFamily="34" charset="0"/>
              </a:rPr>
              <a:t>«что в Путинках».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9475" y="942975"/>
            <a:ext cx="31877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8624888" y="5732463"/>
            <a:ext cx="272891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ct val="90000"/>
              </a:lnSpc>
            </a:pPr>
            <a:r>
              <a:rPr lang="ru-RU" altLang="ru-RU">
                <a:latin typeface="Corbel" pitchFamily="34" charset="0"/>
              </a:rPr>
              <a:t>      1524-1525 гг.</a:t>
            </a:r>
          </a:p>
          <a:p>
            <a:pPr indent="457200" algn="just">
              <a:lnSpc>
                <a:spcPct val="90000"/>
              </a:lnSpc>
            </a:pPr>
            <a:r>
              <a:rPr lang="ru-RU" altLang="ru-RU">
                <a:latin typeface="Corbel" pitchFamily="34" charset="0"/>
              </a:rPr>
              <a:t> Смоленский собор.</a:t>
            </a:r>
          </a:p>
        </p:txBody>
      </p:sp>
      <p:pic>
        <p:nvPicPr>
          <p:cNvPr id="14342" name="Picture 4" descr="http://www.yamoskva.com/sites/default/files/imagecache/ib_large/images/45_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6838" y="942975"/>
            <a:ext cx="415607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595313" y="242888"/>
            <a:ext cx="5033962" cy="928687"/>
          </a:xfrm>
        </p:spPr>
        <p:txBody>
          <a:bodyPr/>
          <a:lstStyle/>
          <a:p>
            <a:pPr algn="ctr" eaLnBrk="1" hangingPunct="1"/>
            <a:r>
              <a:rPr lang="ru-RU" altLang="ru-RU" sz="6000" b="1" u="sng" smtClean="0">
                <a:solidFill>
                  <a:schemeClr val="tx1"/>
                </a:solidFill>
              </a:rPr>
              <a:t>Фрески</a:t>
            </a:r>
            <a:endParaRPr lang="ru-RU" sz="6000" b="1" u="sng" smtClean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175" y="1401763"/>
            <a:ext cx="60960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– это живопись по сырой штукатурке. Но мастер должен делать работу быстро иначе штукатурка застынет. Фрески являются главным украшением храмов. На фресках изображаются страдания святых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4" name="Picture 5" descr="Untitled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357188"/>
            <a:ext cx="4643438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809625" y="544513"/>
            <a:ext cx="3862388" cy="13255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Picture 5" descr="Дионисий распят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675" y="474663"/>
            <a:ext cx="5054600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574675" y="6176963"/>
            <a:ext cx="5054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latin typeface="Corbel" pitchFamily="34" charset="0"/>
              </a:rPr>
              <a:t>Дионисий (1440-1503 гг.) Распятие</a:t>
            </a:r>
          </a:p>
        </p:txBody>
      </p:sp>
      <p:pic>
        <p:nvPicPr>
          <p:cNvPr id="34820" name="Picture 6" descr="Фреска работы Дионис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3638" y="409575"/>
            <a:ext cx="5373687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Прямоугольник 5"/>
          <p:cNvSpPr>
            <a:spLocks noChangeArrowheads="1"/>
          </p:cNvSpPr>
          <p:nvPr/>
        </p:nvSpPr>
        <p:spPr bwMode="auto">
          <a:xfrm>
            <a:off x="6243638" y="5899150"/>
            <a:ext cx="5373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latin typeface="Corbel" pitchFamily="34" charset="0"/>
              </a:rPr>
              <a:t>Фреска работы Дионисия.                                      Собор Рождества Богоматери                   Ферапонтова монастыря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33863" cy="906463"/>
          </a:xfrm>
        </p:spPr>
        <p:txBody>
          <a:bodyPr/>
          <a:lstStyle/>
          <a:p>
            <a:pPr algn="ctr" eaLnBrk="1" hangingPunct="1"/>
            <a:r>
              <a:rPr lang="ru-RU" b="1" u="sng" smtClean="0">
                <a:solidFill>
                  <a:schemeClr val="tx1"/>
                </a:solidFill>
              </a:rPr>
              <a:t>ГРАВЮРА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6563" y="1271588"/>
            <a:ext cx="60960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-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печатный оттиск на бумаге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(или на сходном материале) с пластины ("доски"), на которой нанесён рисунок. 2) Вид искусства графики, включающий многообразные способы ручной обработки "досок" и печатания с них оттисков. Нередко к гравюре относят и литографию ("плоская гравюра"). Гравюра использует такие средства художественной выразительности как контурная линия, штрих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,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, пятно, тон, иногда цвет и применяется  для выполнения иллюстраций, шрифта и украшений в книгах и других печатных изданиях, альбомов, станковых листов (эстампов), лубков, листовок,  произведения прикладного назначения.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В России гравюра и первые гравёры появились в 1464 году.</a:t>
            </a:r>
          </a:p>
        </p:txBody>
      </p:sp>
      <p:pic>
        <p:nvPicPr>
          <p:cNvPr id="36867" name="Picture 2" descr="http://art-assorty.ru/uploads/posts/2013-09/1379394584_0_887fd_b9659ea9_xl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8300" y="138113"/>
            <a:ext cx="50006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7615238" y="365125"/>
            <a:ext cx="3738562" cy="1325563"/>
          </a:xfrm>
        </p:spPr>
        <p:txBody>
          <a:bodyPr/>
          <a:lstStyle/>
          <a:p>
            <a:pPr algn="ctr" eaLnBrk="1" hangingPunct="1"/>
            <a:r>
              <a:rPr lang="ru-RU" b="1" u="sng" smtClean="0">
                <a:solidFill>
                  <a:schemeClr val="tx1"/>
                </a:solidFill>
              </a:rPr>
              <a:t>ЛУБОК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39025" y="1571625"/>
            <a:ext cx="4364038" cy="40925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  <a:cs typeface="+mn-cs"/>
              </a:rPr>
              <a:t> 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(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лубочная картинка, лубочный лист, потешный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лист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, </a:t>
            </a:r>
            <a:r>
              <a:rPr lang="ru-RU" sz="20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простовик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) —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вид графики, изображение с подписью. 	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Первоначально вид народного творчества. Выполнялся в технике гравюры на меди, литографии и дополнялся раскраской от руки.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Для лубка характерны простота техники, лаконизм изобразительных средств (грубоватый штрих, яркая раскраска). Часто в лубке содержится развернутое повествование c пояснительными надписями.</a:t>
            </a:r>
          </a:p>
        </p:txBody>
      </p:sp>
      <p:pic>
        <p:nvPicPr>
          <p:cNvPr id="38915" name="Picture 2" descr="https://upload.wikimedia.org/wikipedia/commons/thumb/b/b8/%D0%9B%D1%83%D0%B1%D0%BE%D0%BA_%D0%9A%D0%B0%D0%BA_%D0%BC%D1%8B%D1%88%D0%B8_%D0%BA%D0%BE%D1%82%D0%B0_%D1%85%D0%BE%D1%80%D0%BE%D0%BD%D0%B8%D0%BB%D0%B8.png/1280px-%D0%9B%D1%83%D0%B1%D0%BE%D0%BA_%D0%9A%D0%B0%D0%BA_%D0%BC%D1%8B%D1%88%D0%B8_%D0%BA%D0%BE%D1%82%D0%B0_%D1%85%D0%BE%D1%80%D0%BE%D0%BD%D0%B8%D0%BB%D0%B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763" y="406400"/>
            <a:ext cx="6716712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384175" y="425450"/>
            <a:ext cx="4587875" cy="13557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38" name="Picture 2" descr="Церковь Ильи Пророка в Ярославле Западный фаса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65125"/>
            <a:ext cx="4762500" cy="61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632450" y="365125"/>
            <a:ext cx="6096000" cy="1878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j-lt"/>
                <a:cs typeface="+mn-cs"/>
              </a:rPr>
              <a:t>Церковь Ильи Пророка                     </a:t>
            </a:r>
            <a:r>
              <a:rPr lang="ru-RU" sz="2400" dirty="0">
                <a:solidFill>
                  <a:srgbClr val="3B2507"/>
                </a:solidFill>
                <a:latin typeface="+mj-lt"/>
                <a:cs typeface="+mn-cs"/>
              </a:rPr>
              <a:t>в Ярославле </a:t>
            </a:r>
            <a:r>
              <a:rPr lang="ru-RU" sz="2000" dirty="0">
                <a:solidFill>
                  <a:srgbClr val="3B2507"/>
                </a:solidFill>
                <a:latin typeface="+mj-lt"/>
                <a:cs typeface="+mn-cs"/>
              </a:rPr>
              <a:t>представляет собой единый сложный ансамбль, взаимное расположение объемов которого отличается большой смелостью и выразительностью.</a:t>
            </a:r>
            <a:endParaRPr lang="ru-RU" sz="2000" dirty="0">
              <a:latin typeface="+mj-lt"/>
              <a:cs typeface="+mn-cs"/>
            </a:endParaRPr>
          </a:p>
        </p:txBody>
      </p:sp>
      <p:pic>
        <p:nvPicPr>
          <p:cNvPr id="39940" name="Picture 4" descr="http://mediasubs.ru/group/uploads/fo/formula-schastya/image/1381170336-651945-248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75" y="2271713"/>
            <a:ext cx="6124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300038"/>
            <a:ext cx="5983288" cy="785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ХРАМ ВО ИМЯ ТРОИЦЫ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5" y="942975"/>
            <a:ext cx="6096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2000" dirty="0">
                <a:latin typeface="+mj-lt"/>
                <a:cs typeface="+mn-cs"/>
              </a:rPr>
              <a:t>Построен в 1628-1651 гг. по заказу купца Григория Никитникова на месте сгоревшей в 1626 г. церкви Никиты Мученика "на Глинищах" 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9638" y="300038"/>
            <a:ext cx="45561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 descr="50014391_1255812148_4varvar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101850"/>
            <a:ext cx="6389688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9213" y="403225"/>
            <a:ext cx="6715125" cy="1325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dirty="0">
                <a:solidFill>
                  <a:schemeClr val="tx1"/>
                </a:solidFill>
              </a:rPr>
              <a:t>Покровский собор </a:t>
            </a:r>
            <a:r>
              <a:rPr lang="ru-RU" sz="2200" dirty="0">
                <a:solidFill>
                  <a:schemeClr val="tx1"/>
                </a:solidFill>
              </a:rPr>
              <a:t>(Храм Василия Блаженного) (1555-61) Памятник русской средневековой архитектуры, украшает собой главную площадь Российской Федерации — Красную площадь</a:t>
            </a:r>
            <a:br>
              <a:rPr lang="ru-RU" sz="2200" dirty="0">
                <a:solidFill>
                  <a:schemeClr val="tx1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1986" name="Рисунок 2" descr="Покровский собор (Храм Василия Блаженного) (1555-61) Памятник русской средневековой архитектуры, украшает собой главную площадь Российской Федерации — Красную площад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268288"/>
            <a:ext cx="4533900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https://upload.wikimedia.org/wikipedia/commons/thumb/6/67/Saint_Basil%27s_Cathedral_interior_by_shakko_15.jpg/800px-Saint_Basil%27s_Cathedral_interior_by_shakko_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4638" y="1597025"/>
            <a:ext cx="30988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54638" y="6000750"/>
            <a:ext cx="29384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33333"/>
                </a:solidFill>
                <a:latin typeface="+mj-lt"/>
                <a:cs typeface="+mn-cs"/>
              </a:rPr>
              <a:t>Царские врата церкви </a:t>
            </a:r>
            <a:r>
              <a:rPr lang="ru-RU" dirty="0" err="1">
                <a:solidFill>
                  <a:srgbClr val="333333"/>
                </a:solidFill>
                <a:latin typeface="+mj-lt"/>
                <a:cs typeface="+mn-cs"/>
              </a:rPr>
              <a:t>Варлаама</a:t>
            </a:r>
            <a:r>
              <a:rPr lang="ru-RU" dirty="0">
                <a:solidFill>
                  <a:srgbClr val="333333"/>
                </a:solidFill>
                <a:latin typeface="+mj-lt"/>
                <a:cs typeface="+mn-c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+mj-lt"/>
                <a:cs typeface="+mn-cs"/>
              </a:rPr>
              <a:t>Хутынского</a:t>
            </a:r>
            <a:endParaRPr lang="ru-RU" dirty="0">
              <a:latin typeface="+mj-lt"/>
              <a:cs typeface="+mn-cs"/>
            </a:endParaRPr>
          </a:p>
        </p:txBody>
      </p:sp>
      <p:pic>
        <p:nvPicPr>
          <p:cNvPr id="41989" name="Picture 4" descr="https://upload.wikimedia.org/wikipedia/commons/thumb/7/7a/Saint_Basil%27s_Cathedral_interior_by_shakko_14.jpg/800px-Saint_Basil%27s_Cathedral_interior_by_shakko_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6663" y="1597025"/>
            <a:ext cx="287337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856663" y="5970588"/>
            <a:ext cx="3071812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33333"/>
                </a:solidFill>
                <a:latin typeface="+mj-lt"/>
                <a:cs typeface="+mn-cs"/>
              </a:rPr>
              <a:t>Царские врата церкви Входа </a:t>
            </a:r>
            <a:r>
              <a:rPr lang="ru-RU" sz="2000" dirty="0">
                <a:solidFill>
                  <a:srgbClr val="333333"/>
                </a:solidFill>
                <a:latin typeface="+mj-lt"/>
                <a:cs typeface="+mn-cs"/>
              </a:rPr>
              <a:t>Господня</a:t>
            </a:r>
            <a:r>
              <a:rPr lang="ru-RU" dirty="0">
                <a:solidFill>
                  <a:srgbClr val="333333"/>
                </a:solidFill>
                <a:latin typeface="+mj-lt"/>
                <a:cs typeface="+mn-cs"/>
              </a:rPr>
              <a:t> в Иерусалим</a:t>
            </a:r>
            <a:endParaRPr lang="ru-RU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5118100" y="120650"/>
            <a:ext cx="6248400" cy="11080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РОСТОВСКИЙ КРЕМЛЬ</a:t>
            </a:r>
          </a:p>
        </p:txBody>
      </p:sp>
      <p:pic>
        <p:nvPicPr>
          <p:cNvPr id="44034" name="Picture 2" descr="Rostov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522288"/>
            <a:ext cx="3724275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30338" y="6245225"/>
            <a:ext cx="18129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1670 — 1683 год</a:t>
            </a:r>
          </a:p>
        </p:txBody>
      </p:sp>
      <p:pic>
        <p:nvPicPr>
          <p:cNvPr id="44036" name="Picture 4" descr="https://upload.wikimedia.org/wikipedia/commons/8/82/Rostov_kremli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14425"/>
            <a:ext cx="328612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Прямоугольник 6"/>
          <p:cNvSpPr>
            <a:spLocks noChangeArrowheads="1"/>
          </p:cNvSpPr>
          <p:nvPr/>
        </p:nvSpPr>
        <p:spPr bwMode="auto">
          <a:xfrm>
            <a:off x="4257675" y="5500688"/>
            <a:ext cx="3390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rbel" pitchFamily="34" charset="0"/>
              </a:rPr>
              <a:t>. Вид со стороны озера. На этой крыше снимали эпизод с погоней в фильме «Иван Васильевич меняет профессию»</a:t>
            </a:r>
          </a:p>
        </p:txBody>
      </p:sp>
      <p:pic>
        <p:nvPicPr>
          <p:cNvPr id="44038" name="Picture 2" descr="http://www.buzlanov.ru/yaroslavl/images/yar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56625" y="1114425"/>
            <a:ext cx="30765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242300" y="6054725"/>
            <a:ext cx="37052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Кремль. Церковь Иоанна Богослова. Интерьер. XVII 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142875"/>
            <a:ext cx="10887075" cy="8636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Внутреннее убранство церкви Воскресения. Ростов. Кремль.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5058" name="Picture 4" descr="http://prv0.lori-images.net/rostovskii-kreml-vnutrennee-ubranstvo-tserkvi-voskreseniya-0006089612-preview.jpg"/>
          <p:cNvPicPr>
            <a:picLocks noChangeAspect="1" noChangeArrowheads="1"/>
          </p:cNvPicPr>
          <p:nvPr/>
        </p:nvPicPr>
        <p:blipFill>
          <a:blip r:embed="rId3"/>
          <a:srcRect l="2090" t="7326" r="433" b="19688"/>
          <a:stretch>
            <a:fillRect/>
          </a:stretch>
        </p:blipFill>
        <p:spPr bwMode="auto">
          <a:xfrm>
            <a:off x="428625" y="863600"/>
            <a:ext cx="3429000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6" descr="http://prv2.lori-images.net/kompleks-rostovskogo-kremlya-vnutrennee-ubranstvo-0001466222-preview.jpg"/>
          <p:cNvPicPr>
            <a:picLocks noChangeAspect="1" noChangeArrowheads="1"/>
          </p:cNvPicPr>
          <p:nvPr/>
        </p:nvPicPr>
        <p:blipFill>
          <a:blip r:embed="rId4"/>
          <a:srcRect l="2177" t="2867" r="4791" b="10622"/>
          <a:stretch>
            <a:fillRect/>
          </a:stretch>
        </p:blipFill>
        <p:spPr bwMode="auto">
          <a:xfrm>
            <a:off x="8229600" y="863600"/>
            <a:ext cx="3514725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http://prv3.lori-images.net/kompleks-rostovskogo-kremlya-vnutrennee-ubranstvo-0001466227-preview.jpg"/>
          <p:cNvPicPr>
            <a:picLocks noChangeAspect="1" noChangeArrowheads="1"/>
          </p:cNvPicPr>
          <p:nvPr/>
        </p:nvPicPr>
        <p:blipFill>
          <a:blip r:embed="rId5"/>
          <a:srcRect l="4413" t="4025" r="10327" b="3670"/>
          <a:stretch>
            <a:fillRect/>
          </a:stretch>
        </p:blipFill>
        <p:spPr bwMode="auto">
          <a:xfrm>
            <a:off x="4292600" y="863600"/>
            <a:ext cx="3502025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881063" y="107950"/>
            <a:ext cx="10515600" cy="877888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chemeClr val="tx1"/>
                </a:solidFill>
                <a:latin typeface="Arial" charset="0"/>
              </a:rPr>
              <a:t>Ильинская приходская церковь</a:t>
            </a:r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47106" name="Picture 2" descr="http://w-siberia.ru/files/tourresourses/images/%D0%B8%D0%BB%D1%8C%D0%B8%D0%BD%D1%81%D0%BA%D0%B8%D0%B9%20%D0%BC%D0%BE%D0%BD%D0%B0%D1%81%D1%82%D1%8B%D1%80%D1%8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985838"/>
            <a:ext cx="50482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62600" y="1152525"/>
            <a:ext cx="6096000" cy="52625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464646"/>
                </a:solidFill>
                <a:latin typeface="+mj-lt"/>
                <a:cs typeface="+mn-cs"/>
              </a:rPr>
              <a:t>Первое упоминание об Ильинской приходской церкви г. Тюмени относятся к 1586-1587 гг. В 1620 году при Ильинской церкви настоятелем Никоном была основана женская монашеская община, просуществовавшая до 1767-1765 года с последующим ее преобразованием в приходскую Успенскую церковь.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464646"/>
                </a:solidFill>
                <a:latin typeface="+mj-lt"/>
                <a:cs typeface="+mn-cs"/>
              </a:rPr>
              <a:t>Обитель за свою полуторавековую историю имела несколько названий: Успенская, Ильинская, Алексеевская.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464646"/>
                </a:solidFill>
                <a:latin typeface="+mj-lt"/>
                <a:cs typeface="+mn-cs"/>
              </a:rPr>
              <a:t>21 июня 1773 года состоялось освящение одно престольного приходского храма во Имя Ветхозаветного Пророка Илии.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7910513" y="2692400"/>
            <a:ext cx="4090987" cy="906463"/>
          </a:xfrm>
        </p:spPr>
        <p:txBody>
          <a:bodyPr/>
          <a:lstStyle/>
          <a:p>
            <a:pPr eaLnBrk="1" hangingPunct="1"/>
            <a:endParaRPr lang="ru-RU" sz="5400" b="1" u="sng" smtClean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338" y="741363"/>
            <a:ext cx="60960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	</a:t>
            </a:r>
            <a:r>
              <a:rPr lang="ru-RU" altLang="ru-R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По всей Руси строились храмы. Каждое княжество гордилось своим собором. Собор строился на самом высоком месте, что бы издалека были видны его позолоченные купол и хорошо доносился колокольный звон. </a:t>
            </a:r>
          </a:p>
        </p:txBody>
      </p:sp>
      <p:pic>
        <p:nvPicPr>
          <p:cNvPr id="16387" name="Рисунок 4" descr="Церковь Покрова́ на Нерли, XII век — храм во Владимирской области России, выдающийся памятник владимиро-суздальской школы, считается одним из самых совершенных храмов Росси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4713" y="741363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52700" y="3441700"/>
            <a:ext cx="4238625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  <a:cs typeface="+mn-cs"/>
              </a:rPr>
              <a:t>	</a:t>
            </a:r>
            <a:r>
              <a:rPr lang="ru-RU" sz="2400" dirty="0">
                <a:latin typeface="+mj-lt"/>
                <a:cs typeface="+mn-cs"/>
              </a:rPr>
              <a:t>Церковь Покрова́ на Нерли, XII век — храм во Владимирской области России, выдающийся памятник владимиро-суздальской школы, считается одним из самых совершенных храмов России.</a:t>
            </a:r>
            <a:br>
              <a:rPr lang="ru-RU" sz="2400" dirty="0">
                <a:latin typeface="+mj-lt"/>
                <a:cs typeface="+mn-cs"/>
              </a:rPr>
            </a:br>
            <a:endParaRPr lang="ru-RU" sz="240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2938"/>
            <a:ext cx="10515600" cy="4286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Иоанно–Введенский женский монастырь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</a:b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154" name="Picture 2" descr="http://w-siberia.ru/files/tourresourses/images/%D0%98%D0%BE%D0%B0%D0%BD%D0%BD%D0%BE-%D0%B2%D0%B5%D0%B4%D0%B5%D0%BD%D1%81%D0%BA%D0%B8%D0%B9%20%D0%B6%D0%B5%D0%BD%D1%81%D0%BA%D0%B8%D0%B9%20%D0%BC%D0%BE%D0%BD%D0%B0%D1%81%D1%82%D1%8B%D1%80%D1%8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8" y="1071563"/>
            <a:ext cx="6554787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 descr="http://tur.admtyumen.ru/files/tourresourses/images/%D0%98%D0%BE%D0%B0%D0%BD%D0%BD%D0%BE-%D0%B2%D0%B2%D0%B5%D0%B4%D0%B5%D0%BD%D1%81%D0%BA%D0%B8%D0%B9%20%D0%BC%D0%BE%D0%BD%D0%B0%D1%81%D1%82%D1%8B%D1%80%D1%8C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0975" y="1071563"/>
            <a:ext cx="3830638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60388" y="5380038"/>
            <a:ext cx="11071225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464646"/>
                </a:solidFill>
                <a:latin typeface="+mj-lt"/>
                <a:cs typeface="+mn-cs"/>
              </a:rPr>
              <a:t>Всего в 10 километрах от города Тобольска, на живописнейшем месте между двух гор, поросших густым сосновым лесом, расположена святая жемчужина земли Сибирской – </a:t>
            </a:r>
            <a:r>
              <a:rPr lang="ru-RU" dirty="0" err="1">
                <a:solidFill>
                  <a:srgbClr val="464646"/>
                </a:solidFill>
                <a:latin typeface="+mj-lt"/>
                <a:cs typeface="+mn-cs"/>
              </a:rPr>
              <a:t>Иоанно</a:t>
            </a:r>
            <a:r>
              <a:rPr lang="ru-RU" dirty="0">
                <a:solidFill>
                  <a:srgbClr val="464646"/>
                </a:solidFill>
                <a:latin typeface="+mj-lt"/>
                <a:cs typeface="+mn-cs"/>
              </a:rPr>
              <a:t>-Введенский женский монастырь. Мало кто знает, что это место было ознаменовано Божьей благодатью, а самому монастырю уже исполнилось 355 лет. Сейчас здания обители почти разрушены, но по-прежнему сохраняют былую красоту.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464646"/>
                </a:solidFill>
                <a:latin typeface="+mj-lt"/>
                <a:cs typeface="+mn-cs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4697413" y="579438"/>
            <a:ext cx="2960687" cy="13255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2" name="Picture 2" descr="Чимеево Курганская обл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368300"/>
            <a:ext cx="388778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1625" y="4551363"/>
            <a:ext cx="3825875" cy="20304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+mj-lt"/>
                <a:cs typeface="+mn-cs"/>
              </a:rPr>
              <a:t>Чимеево</a:t>
            </a:r>
            <a:r>
              <a:rPr lang="ru-RU" dirty="0">
                <a:solidFill>
                  <a:srgbClr val="000000"/>
                </a:solidFill>
                <a:latin typeface="+mj-lt"/>
                <a:cs typeface="+mn-cs"/>
              </a:rPr>
              <a:t> – один из главных духовных центров Урала и Зауралья. Село Чимеево находится в Белозерском районе Курганской области, в 90 километрах к северу от Кургана. Оно раскинулось по берегам речки </a:t>
            </a:r>
            <a:r>
              <a:rPr lang="ru-RU" dirty="0" err="1">
                <a:solidFill>
                  <a:srgbClr val="000000"/>
                </a:solidFill>
                <a:latin typeface="+mj-lt"/>
                <a:cs typeface="+mn-cs"/>
              </a:rPr>
              <a:t>Нияп</a:t>
            </a:r>
            <a:r>
              <a:rPr lang="ru-RU" dirty="0">
                <a:solidFill>
                  <a:srgbClr val="000000"/>
                </a:solidFill>
                <a:latin typeface="+mj-lt"/>
                <a:cs typeface="+mn-cs"/>
              </a:rPr>
              <a:t> – притока Тобола.</a:t>
            </a:r>
            <a:endParaRPr lang="ru-RU" dirty="0">
              <a:latin typeface="+mj-lt"/>
              <a:cs typeface="+mn-cs"/>
            </a:endParaRPr>
          </a:p>
        </p:txBody>
      </p:sp>
      <p:pic>
        <p:nvPicPr>
          <p:cNvPr id="51204" name="Picture 2" descr="http://omsk-chimeevo.ru/pics/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368300"/>
            <a:ext cx="3324225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http://omsk-chimeevo.ru/pics/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8300"/>
            <a:ext cx="3595688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2738" y="3348038"/>
            <a:ext cx="3482975" cy="584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5125" y="331788"/>
            <a:ext cx="4749800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+mj-lt"/>
                <a:cs typeface="+mn-cs"/>
              </a:rPr>
              <a:t>	</a:t>
            </a: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125" y="701675"/>
            <a:ext cx="5265738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+mj-lt"/>
                <a:cs typeface="+mn-cs"/>
              </a:rPr>
              <a:t>	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+mn-cs"/>
              </a:rPr>
              <a:t>По легенде однажды в село по реке </a:t>
            </a:r>
            <a:r>
              <a:rPr lang="ru-RU" sz="2000" dirty="0" err="1">
                <a:solidFill>
                  <a:srgbClr val="000000"/>
                </a:solidFill>
                <a:latin typeface="+mj-lt"/>
                <a:cs typeface="+mn-cs"/>
              </a:rPr>
              <a:t>Нияп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+mn-cs"/>
              </a:rPr>
              <a:t> неведомо откуда приплыла </a:t>
            </a:r>
            <a:r>
              <a:rPr lang="ru-RU" sz="2000" b="1" dirty="0">
                <a:latin typeface="+mj-lt"/>
                <a:cs typeface="+mn-cs"/>
              </a:rPr>
              <a:t>икона Казанской Божьей Матери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+mn-cs"/>
              </a:rPr>
              <a:t>. Это сочли как знак свыше. Икону поместили на почетное место в храме Константина и Елены. Сведения о чудесной иконе стали расползаться по всей округе. Сюда потянулись первые паломники.</a:t>
            </a:r>
            <a:endParaRPr lang="ru-RU" sz="2000" dirty="0">
              <a:latin typeface="+mj-lt"/>
              <a:cs typeface="+mn-cs"/>
            </a:endParaRPr>
          </a:p>
        </p:txBody>
      </p:sp>
      <p:sp>
        <p:nvSpPr>
          <p:cNvPr id="53252" name="Rectangle 1"/>
          <p:cNvSpPr>
            <a:spLocks noChangeArrowheads="1"/>
          </p:cNvSpPr>
          <p:nvPr/>
        </p:nvSpPr>
        <p:spPr bwMode="auto">
          <a:xfrm>
            <a:off x="768350" y="3519488"/>
            <a:ext cx="47402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38125" eaLnBrk="0" hangingPunct="0"/>
            <a:r>
              <a:rPr lang="ru-RU" altLang="ru-RU" sz="2000">
                <a:solidFill>
                  <a:srgbClr val="000000"/>
                </a:solidFill>
                <a:latin typeface="Calibri Light" pitchFamily="34" charset="0"/>
              </a:rPr>
              <a:t>Но 5 ноября 1770 году церковь вспыхнула и сгорела. Все, что находилось в церкви, полностью сгорело, в том числе иконостас. Но разбиравшие завалы местные жители вдруг обнаружили каким-то чудом сохранившуюся икону Казанской Божьей Матери. Икона нисколько не пострадала от огня, лишь потемнела от сажи.</a:t>
            </a:r>
            <a:endParaRPr lang="ru-RU" altLang="ru-RU" sz="2000">
              <a:latin typeface="Calibri Light" pitchFamily="34" charset="0"/>
            </a:endParaRPr>
          </a:p>
          <a:p>
            <a:pPr indent="238125" eaLnBrk="0" hangingPunct="0"/>
            <a:r>
              <a:rPr lang="ru-RU" altLang="ru-RU"/>
              <a:t>  </a:t>
            </a:r>
            <a:r>
              <a:rPr lang="ru-RU" altLang="ru-RU" sz="28300"/>
              <a:t/>
            </a:r>
            <a:br>
              <a:rPr lang="ru-RU" altLang="ru-RU" sz="28300"/>
            </a:br>
            <a:endParaRPr lang="ru-RU" altLang="ru-RU"/>
          </a:p>
        </p:txBody>
      </p:sp>
      <p:pic>
        <p:nvPicPr>
          <p:cNvPr id="53253" name="Picture 2" descr="Чимеево Курганская обл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7600" y="569913"/>
            <a:ext cx="5468938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1266825" y="236538"/>
            <a:ext cx="10034588" cy="806450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tx1"/>
                </a:solidFill>
              </a:rPr>
              <a:t>Толковый словарь русского языка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52863" y="1130300"/>
            <a:ext cx="4005262" cy="2740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lIns="0" tIns="0" rIns="0" bIns="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2000" dirty="0" smtClean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	Русский писатель, этнограф и лексикограф, собиратель фольклора, военный врач. Наибольшую славу принёс ему непревзойдённый по объёму «Толковый словарь живого великорусского языка», на составление которого ушло 53 года.</a:t>
            </a:r>
            <a:endParaRPr lang="ru-RU" altLang="ru-RU" sz="2000" dirty="0" smtClean="0">
              <a:latin typeface="+mj-lt"/>
              <a:cs typeface="+mn-cs"/>
            </a:endParaRPr>
          </a:p>
          <a:p>
            <a:pPr>
              <a:defRPr/>
            </a:pPr>
            <a:endParaRPr lang="ru-RU" altLang="ru-RU" dirty="0" smtClean="0">
              <a:cs typeface="+mn-cs"/>
            </a:endParaRPr>
          </a:p>
        </p:txBody>
      </p:sp>
      <p:pic>
        <p:nvPicPr>
          <p:cNvPr id="55299" name="Picture 3" descr="1872. Портрет писателя Владимира Ивановича Дал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42988"/>
            <a:ext cx="31337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Ожегов Портрет гравюра 1950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2463" y="1112838"/>
            <a:ext cx="3429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5072063" y="5956300"/>
            <a:ext cx="688657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altLang="ru-RU" sz="1400"/>
          </a:p>
        </p:txBody>
      </p:sp>
      <p:sp>
        <p:nvSpPr>
          <p:cNvPr id="5" name="Прямоугольник 4"/>
          <p:cNvSpPr/>
          <p:nvPr/>
        </p:nvSpPr>
        <p:spPr>
          <a:xfrm>
            <a:off x="414338" y="5214938"/>
            <a:ext cx="3133725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altLang="ru-RU" b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В. И. Даль</a:t>
            </a:r>
          </a:p>
          <a:p>
            <a:pPr eaLnBrk="0" hangingPunct="0">
              <a:defRPr/>
            </a:pPr>
            <a:r>
              <a:rPr lang="ru-RU" altLang="ru-RU" i="1" u="sng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Родился</a:t>
            </a:r>
            <a:r>
              <a:rPr lang="ru-RU" altLang="ru-RU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ru-RU" altLang="ru-RU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10 ноября 1801 г.,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 </a:t>
            </a:r>
          </a:p>
          <a:p>
            <a:pPr eaLnBrk="0" hangingPunct="0"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Луганск, </a:t>
            </a:r>
            <a:r>
              <a:rPr lang="ru-RU" altLang="ru-RU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Украина</a:t>
            </a:r>
          </a:p>
          <a:p>
            <a:pPr eaLnBrk="0" hangingPunct="0">
              <a:defRPr/>
            </a:pPr>
            <a:r>
              <a:rPr lang="ru-RU" altLang="ru-RU" i="1" u="sng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Умер</a:t>
            </a:r>
            <a:r>
              <a:rPr lang="ru-RU" altLang="ru-RU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ru-RU" altLang="ru-RU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4 октября 1872 г. </a:t>
            </a:r>
          </a:p>
          <a:p>
            <a:pPr eaLnBrk="0" hangingPunct="0"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Москва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2463" y="5372100"/>
            <a:ext cx="36861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252525"/>
                </a:solidFill>
                <a:latin typeface="+mn-lt"/>
                <a:cs typeface="Arial" panose="020B0604020202020204" pitchFamily="34" charset="0"/>
              </a:rPr>
              <a:t>С. И. </a:t>
            </a:r>
            <a:r>
              <a:rPr lang="ru-RU" altLang="ru-RU" b="1" dirty="0" err="1">
                <a:solidFill>
                  <a:srgbClr val="252525"/>
                </a:solidFill>
                <a:latin typeface="+mn-lt"/>
                <a:cs typeface="Arial" panose="020B0604020202020204" pitchFamily="34" charset="0"/>
              </a:rPr>
              <a:t>Óжегов</a:t>
            </a:r>
            <a:endParaRPr lang="ru-RU" altLang="ru-RU" baseline="30000" dirty="0">
              <a:solidFill>
                <a:srgbClr val="0B0080"/>
              </a:solidFill>
              <a:latin typeface="+mn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u="sng" dirty="0">
                <a:solidFill>
                  <a:srgbClr val="252525"/>
                </a:solidFill>
                <a:latin typeface="+mn-lt"/>
                <a:cs typeface="Arial" panose="020B0604020202020204" pitchFamily="34" charset="0"/>
              </a:rPr>
              <a:t>Родился:</a:t>
            </a:r>
            <a:r>
              <a:rPr lang="ru-RU" altLang="ru-RU" dirty="0">
                <a:solidFill>
                  <a:srgbClr val="252525"/>
                </a:solidFill>
                <a:latin typeface="+mn-lt"/>
                <a:cs typeface="Arial" panose="020B0604020202020204" pitchFamily="34" charset="0"/>
              </a:rPr>
              <a:t> 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(22) сентября 1900, пос. Каменное, Тверская губерния 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Умер: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 15 декабря 1964, Москва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2863" y="4030663"/>
            <a:ext cx="441960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         </a:t>
            </a:r>
            <a:r>
              <a:rPr lang="ru-RU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Советский лингвист, лексикограф, доктор филологических наук, профессор. Автор выдержавшего множество изданий «Толкового словаря русского языка». Один из составителей «Толкового словаря русского языка» под редакцией Д. Н. Ушакова (1935—1940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).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838200" y="179388"/>
            <a:ext cx="10515600" cy="79216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Древнерусское деревянное зодчество</a:t>
            </a:r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18434" name="Picture 2" descr="10 великолепных деревянных храмов Росс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971550"/>
            <a:ext cx="35147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9063" y="5772150"/>
            <a:ext cx="37052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+mj-lt"/>
                <a:cs typeface="+mn-cs"/>
              </a:rPr>
              <a:t>Церковь Святого Георгия              село Вершины   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+mj-lt"/>
                <a:cs typeface="+mn-cs"/>
              </a:rPr>
              <a:t>  1672 г.</a:t>
            </a:r>
            <a:endParaRPr lang="ru-RU" dirty="0">
              <a:latin typeface="+mj-lt"/>
              <a:cs typeface="+mn-cs"/>
            </a:endParaRPr>
          </a:p>
        </p:txBody>
      </p:sp>
      <p:pic>
        <p:nvPicPr>
          <p:cNvPr id="18436" name="Picture 4" descr="10 великолепных деревянных храмов Росс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1800" y="971550"/>
            <a:ext cx="3702050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94188" y="6205538"/>
            <a:ext cx="370205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Церковь в Суздале</a:t>
            </a:r>
          </a:p>
        </p:txBody>
      </p:sp>
      <p:pic>
        <p:nvPicPr>
          <p:cNvPr id="18438" name="Picture 2" descr="Церковь с.Варзуга Терский райо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15325" y="971550"/>
            <a:ext cx="341630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361363" y="5730875"/>
            <a:ext cx="34163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2525"/>
                </a:solidFill>
                <a:latin typeface="+mj-lt"/>
                <a:cs typeface="+mn-cs"/>
              </a:rPr>
              <a:t>Успенская церковь                    Варзуга, Мурманская область        1674 г.</a:t>
            </a:r>
            <a:endParaRPr lang="ru-RU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500063" y="117475"/>
            <a:ext cx="10853737" cy="923925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tx1"/>
                </a:solidFill>
              </a:rPr>
              <a:t>Древнерусское каменное зодчество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055688"/>
            <a:ext cx="3205163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041400"/>
            <a:ext cx="32766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19113" y="5699125"/>
            <a:ext cx="3297237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Церковь Двенадцати Апостолов  Новгород                                      14 век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72488" y="5699125"/>
            <a:ext cx="30226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Храм </a:t>
            </a:r>
            <a:r>
              <a:rPr lang="ru-RU" alt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Параскевы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 Пятницы          Чернигов                                     12 век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5"/>
          <a:srcRect t="28583" b="10945"/>
          <a:stretch>
            <a:fillRect/>
          </a:stretch>
        </p:blipFill>
        <p:spPr bwMode="auto">
          <a:xfrm>
            <a:off x="4106863" y="1041400"/>
            <a:ext cx="39052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Прямоугольник 9"/>
          <p:cNvSpPr>
            <a:spLocks noChangeArrowheads="1"/>
          </p:cNvSpPr>
          <p:nvPr/>
        </p:nvSpPr>
        <p:spPr bwMode="auto">
          <a:xfrm>
            <a:off x="4110038" y="5715000"/>
            <a:ext cx="3927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Corbel" pitchFamily="34" charset="0"/>
              </a:rPr>
              <a:t>Новодевичий монастырь       Смоленск                                        </a:t>
            </a:r>
          </a:p>
          <a:p>
            <a:pPr algn="ctr"/>
            <a:r>
              <a:rPr lang="ru-RU" altLang="ru-RU">
                <a:latin typeface="Corbel" pitchFamily="34" charset="0"/>
              </a:rPr>
              <a:t>  начало XVI века</a:t>
            </a:r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909638" y="-69850"/>
            <a:ext cx="3105150" cy="1325563"/>
          </a:xfrm>
        </p:spPr>
        <p:txBody>
          <a:bodyPr/>
          <a:lstStyle/>
          <a:p>
            <a:pPr eaLnBrk="1" hangingPunct="1"/>
            <a:r>
              <a:rPr lang="ru-RU" b="1" u="sng" smtClean="0">
                <a:solidFill>
                  <a:schemeClr val="tx1"/>
                </a:solidFill>
              </a:rPr>
              <a:t>ИЗРАЗЕЦ</a:t>
            </a:r>
          </a:p>
        </p:txBody>
      </p:sp>
      <p:pic>
        <p:nvPicPr>
          <p:cNvPr id="2253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3000375"/>
            <a:ext cx="3695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9625" y="365125"/>
            <a:ext cx="340995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9163" y="365125"/>
            <a:ext cx="3338512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0038" y="1062038"/>
            <a:ext cx="4067175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Изразец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 - плитка из обожжённой глины для облицовки стен, печей, обычно покрытая с лицевой стороны глазурью, кафель 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                                                Ожегов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3288" y="4606925"/>
            <a:ext cx="7126287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	Изразец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 - глиняная, выжженная плита, обычно с лица поливанная, для облицовки печей, а иногда и стен, карнизов;  Стенной изразец, прямой;  угловой, двугранный.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	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                                                          В. И. Даль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09575" y="385763"/>
            <a:ext cx="4708525" cy="1325562"/>
          </a:xfrm>
        </p:spPr>
        <p:txBody>
          <a:bodyPr/>
          <a:lstStyle/>
          <a:p>
            <a:pPr algn="ctr" eaLnBrk="1" hangingPunct="1"/>
            <a:r>
              <a:rPr lang="ru-RU" b="1" u="sng" smtClean="0">
                <a:solidFill>
                  <a:schemeClr val="tx1"/>
                </a:solidFill>
              </a:rPr>
              <a:t>РЕЗЬБА по камню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5788" y="1595438"/>
            <a:ext cx="4071937" cy="4892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+mn-cs"/>
              </a:rPr>
              <a:t>	Важнейшую роль в художественном оформлении храмов играла резьба по камню. Резчики проявляли подлинное мастерство, черпая вдохновение в народных традициях декоративно-прикладного искусства. Среди многочисленных храмов нарядностью и обилием украшений выделяется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+mn-cs"/>
              </a:rPr>
              <a:t>Дмитриевский собор           </a:t>
            </a: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+mn-cs"/>
              </a:rPr>
              <a:t>г. Владимир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4579" name="Picture 5" descr="300px-Saint_Dmitry_Cathedral_in_Vladim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2413" y="385763"/>
            <a:ext cx="629761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5243513" y="6388100"/>
            <a:ext cx="6600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Corbel" pitchFamily="34" charset="0"/>
              </a:rPr>
              <a:t>1194-1197гг.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60350" y="4789488"/>
            <a:ext cx="11441113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latin typeface="+mj-lt"/>
                <a:cs typeface="+mn-cs"/>
              </a:rPr>
              <a:t>	Тонкое резное кружево, сплошь покрывающее поверхности стен до самого купола – главная примечательность собора. Стены украшают около 600 рельефов. Фигуры Христа, пророков и апостолов, мучеников и святых воинов сочетаются с изображениями зверей, львиными масками и цветущими деревьями</a:t>
            </a:r>
            <a:endParaRPr lang="ru-RU" sz="2400" dirty="0">
              <a:latin typeface="+mj-lt"/>
              <a:cs typeface="+mn-cs"/>
            </a:endParaRPr>
          </a:p>
        </p:txBody>
      </p:sp>
      <p:pic>
        <p:nvPicPr>
          <p:cNvPr id="26627" name="Picture 5" descr="vlad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5088" y="328613"/>
            <a:ext cx="5362575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0001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328613"/>
            <a:ext cx="5576887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6275" y="612775"/>
            <a:ext cx="3143250" cy="5254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                                      </a:t>
            </a:r>
            <a:r>
              <a:rPr lang="ru-RU" b="1" u="sng" dirty="0" smtClean="0">
                <a:solidFill>
                  <a:schemeClr val="tx1"/>
                </a:solidFill>
              </a:rPr>
              <a:t>РЕЗЬБА </a:t>
            </a:r>
            <a:br>
              <a:rPr lang="ru-RU" b="1" u="sng" dirty="0" smtClean="0">
                <a:solidFill>
                  <a:schemeClr val="tx1"/>
                </a:solidFill>
              </a:rPr>
            </a:br>
            <a:r>
              <a:rPr lang="ru-RU" b="1" u="sng" dirty="0" smtClean="0">
                <a:solidFill>
                  <a:schemeClr val="tx1"/>
                </a:solidFill>
              </a:rPr>
              <a:t>по дереву</a:t>
            </a:r>
            <a:endParaRPr lang="ru-RU" b="1" u="sng" dirty="0">
              <a:solidFill>
                <a:schemeClr val="tx1"/>
              </a:solidFill>
            </a:endParaRPr>
          </a:p>
        </p:txBody>
      </p:sp>
      <p:pic>
        <p:nvPicPr>
          <p:cNvPr id="28674" name="Picture 2" descr="http://temple_architecture.academic.ru/pictures/temple_architecture/204_0038090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225" y="365125"/>
            <a:ext cx="3768725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486275" y="1912938"/>
            <a:ext cx="3557588" cy="40925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В 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России 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резьба по дереву называлась </a:t>
            </a:r>
            <a:r>
              <a:rPr lang="ru-RU" sz="2000" b="1" dirty="0">
                <a:solidFill>
                  <a:srgbClr val="252525"/>
                </a:solidFill>
                <a:latin typeface="+mj-lt"/>
                <a:cs typeface="+mn-cs"/>
              </a:rPr>
              <a:t>резным делом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. Рисунок — </a:t>
            </a:r>
            <a:r>
              <a:rPr lang="ru-RU" sz="2000" dirty="0" err="1">
                <a:solidFill>
                  <a:srgbClr val="252525"/>
                </a:solidFill>
                <a:latin typeface="+mj-lt"/>
                <a:cs typeface="+mn-cs"/>
              </a:rPr>
              <a:t>ознамёнка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, употреблялись также слова: </a:t>
            </a:r>
            <a:r>
              <a:rPr lang="ru-RU" sz="2000" dirty="0" err="1">
                <a:solidFill>
                  <a:srgbClr val="252525"/>
                </a:solidFill>
                <a:latin typeface="+mj-lt"/>
                <a:cs typeface="+mn-cs"/>
              </a:rPr>
              <a:t>вызорочье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, узорочье. Резьба по плоской поверхности в виде косиц и прямей, зубчиков, </a:t>
            </a:r>
            <a:r>
              <a:rPr lang="ru-RU" sz="2000" dirty="0" err="1">
                <a:solidFill>
                  <a:srgbClr val="252525"/>
                </a:solidFill>
                <a:latin typeface="+mj-lt"/>
                <a:cs typeface="+mn-cs"/>
              </a:rPr>
              <a:t>городцев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 и </a:t>
            </a:r>
            <a:r>
              <a:rPr lang="ru-RU" sz="2000" dirty="0" err="1">
                <a:solidFill>
                  <a:srgbClr val="252525"/>
                </a:solidFill>
                <a:latin typeface="+mj-lt"/>
                <a:cs typeface="+mn-cs"/>
              </a:rPr>
              <a:t>киотцев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, желобков, </a:t>
            </a:r>
            <a:r>
              <a:rPr lang="ru-RU" sz="2000" dirty="0" err="1">
                <a:solidFill>
                  <a:srgbClr val="252525"/>
                </a:solidFill>
                <a:latin typeface="+mj-lt"/>
                <a:cs typeface="+mn-cs"/>
              </a:rPr>
              <a:t>звёздок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, маковиц, грибков, </a:t>
            </a:r>
            <a:r>
              <a:rPr lang="ru-RU" sz="2000" dirty="0" err="1">
                <a:solidFill>
                  <a:srgbClr val="252525"/>
                </a:solidFill>
                <a:latin typeface="+mj-lt"/>
                <a:cs typeface="+mn-cs"/>
              </a:rPr>
              <a:t>кляпышей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 и т. д. Образец этой древней резьбы — </a:t>
            </a:r>
            <a:r>
              <a:rPr lang="ru-RU" sz="2000" dirty="0">
                <a:solidFill>
                  <a:srgbClr val="0B0080"/>
                </a:solidFill>
                <a:latin typeface="+mj-lt"/>
                <a:cs typeface="+mn-cs"/>
                <a:hlinkClick r:id="rId4" tooltip="Царское место"/>
              </a:rPr>
              <a:t>царское место</a:t>
            </a:r>
            <a:r>
              <a:rPr lang="ru-RU" sz="2000" dirty="0">
                <a:solidFill>
                  <a:srgbClr val="252525"/>
                </a:solidFill>
                <a:latin typeface="+mj-lt"/>
                <a:cs typeface="+mn-cs"/>
              </a:rPr>
              <a:t> в </a:t>
            </a:r>
            <a:r>
              <a:rPr lang="ru-RU" sz="2000" dirty="0">
                <a:solidFill>
                  <a:srgbClr val="0B0080"/>
                </a:solidFill>
                <a:latin typeface="+mj-lt"/>
                <a:cs typeface="+mn-cs"/>
                <a:hlinkClick r:id="rId5" tooltip="Успенский собор (Москва)"/>
              </a:rPr>
              <a:t>Успенском соборе</a:t>
            </a:r>
            <a:r>
              <a:rPr lang="ru-RU" sz="2000" dirty="0">
                <a:solidFill>
                  <a:srgbClr val="252525"/>
                </a:solidFill>
                <a:latin typeface="Arial" panose="020B0604020202020204" pitchFamily="34" charset="0"/>
                <a:cs typeface="+mn-cs"/>
              </a:rPr>
              <a:t>.</a:t>
            </a:r>
            <a:endParaRPr lang="ru-RU" sz="2000" dirty="0">
              <a:latin typeface="+mn-lt"/>
              <a:cs typeface="+mn-cs"/>
            </a:endParaRPr>
          </a:p>
        </p:txBody>
      </p:sp>
      <p:pic>
        <p:nvPicPr>
          <p:cNvPr id="28676" name="Picture 4" descr="https://upload.wikimedia.org/wikipedia/commons/thumb/0/05/Monomakhov_tron.jpg/250px-Monomakhov_tr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43863" y="365125"/>
            <a:ext cx="3771900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 flipH="1">
            <a:off x="8475663" y="642938"/>
            <a:ext cx="2708275" cy="463550"/>
          </a:xfrm>
        </p:spPr>
        <p:txBody>
          <a:bodyPr/>
          <a:lstStyle/>
          <a:p>
            <a:pPr eaLnBrk="1" hangingPunct="1"/>
            <a:endParaRPr lang="ru-RU" sz="1400" smtClean="0"/>
          </a:p>
        </p:txBody>
      </p:sp>
      <p:pic>
        <p:nvPicPr>
          <p:cNvPr id="3" name="Picture 5" descr="475px-0055"/>
          <p:cNvPicPr>
            <a:picLocks noChangeAspect="1" noChangeArrowheads="1"/>
          </p:cNvPicPr>
          <p:nvPr/>
        </p:nvPicPr>
        <p:blipFill>
          <a:blip r:embed="rId3">
            <a:lum bright="8000"/>
          </a:blip>
          <a:srcRect/>
          <a:stretch>
            <a:fillRect/>
          </a:stretch>
        </p:blipFill>
        <p:spPr bwMode="auto">
          <a:xfrm>
            <a:off x="7829550" y="365125"/>
            <a:ext cx="4000500" cy="615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80000" y="2044700"/>
            <a:ext cx="27495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внутреннее убранство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Владимирского собора в Киеве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38" y="188913"/>
            <a:ext cx="6929437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Храмы богато украшались фресками , мозаикой , резьбой по дереву и камню. Храмы считались живописными зданиями древнего Русского искусства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8" y="1389063"/>
            <a:ext cx="3786187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106863" y="3438525"/>
            <a:ext cx="3028950" cy="2832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внутри церковь уютна. В ней нет столбов, много света льётся из больших окон, и пространство лежит лег­ко и спокойно. Пёстрые росписи покрывают стены сплошным ковром. </a:t>
            </a:r>
            <a:r>
              <a:rPr lang="ru-RU" altLang="ru-RU" dirty="0">
                <a:latin typeface="+mn-lt"/>
                <a:cs typeface="+mn-cs"/>
              </a:rPr>
              <a:t/>
            </a:r>
            <a:br>
              <a:rPr lang="ru-RU" alt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948</Words>
  <Application>Microsoft Office PowerPoint</Application>
  <PresentationFormat>Произвольный</PresentationFormat>
  <Paragraphs>94</Paragraphs>
  <Slides>23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Corbel</vt:lpstr>
      <vt:lpstr>Calibri</vt:lpstr>
      <vt:lpstr>Garamond</vt:lpstr>
      <vt:lpstr>Calibri Light</vt:lpstr>
      <vt:lpstr>Базис</vt:lpstr>
      <vt:lpstr>Базис</vt:lpstr>
      <vt:lpstr>Слайд 1</vt:lpstr>
      <vt:lpstr>Слайд 2</vt:lpstr>
      <vt:lpstr>Древнерусское деревянное зодчество</vt:lpstr>
      <vt:lpstr>Древнерусское каменное зодчество</vt:lpstr>
      <vt:lpstr>ИЗРАЗЕЦ</vt:lpstr>
      <vt:lpstr>РЕЗЬБА по камню</vt:lpstr>
      <vt:lpstr>Слайд 7</vt:lpstr>
      <vt:lpstr>                                      РЕЗЬБА  по дереву</vt:lpstr>
      <vt:lpstr>Слайд 9</vt:lpstr>
      <vt:lpstr>Фрески</vt:lpstr>
      <vt:lpstr>Слайд 11</vt:lpstr>
      <vt:lpstr>ГРАВЮРА</vt:lpstr>
      <vt:lpstr>ЛУБОК</vt:lpstr>
      <vt:lpstr>Слайд 14</vt:lpstr>
      <vt:lpstr>ХРАМ ВО ИМЯ ТРОИЦЫ</vt:lpstr>
      <vt:lpstr>Покровский собор (Храм Василия Блаженного) (1555-61) Памятник русской средневековой архитектуры, украшает собой главную площадь Российской Федерации — Красную площадь </vt:lpstr>
      <vt:lpstr>РОСТОВСКИЙ КРЕМЛЬ</vt:lpstr>
      <vt:lpstr>Внутреннее убранство церкви Воскресения. Ростов. Кремль.</vt:lpstr>
      <vt:lpstr>Ильинская приходская церковь</vt:lpstr>
      <vt:lpstr>Иоанно–Введенский женский монастырь </vt:lpstr>
      <vt:lpstr>Слайд 21</vt:lpstr>
      <vt:lpstr>Слайд 22</vt:lpstr>
      <vt:lpstr>Толковый словарь русского языка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</dc:creator>
  <cp:lastModifiedBy>Пользователь Windows</cp:lastModifiedBy>
  <cp:revision>115</cp:revision>
  <dcterms:created xsi:type="dcterms:W3CDTF">2016-03-17T07:56:13Z</dcterms:created>
  <dcterms:modified xsi:type="dcterms:W3CDTF">2020-04-04T13:53:11Z</dcterms:modified>
</cp:coreProperties>
</file>